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6"/>
  </p:notesMasterIdLst>
  <p:sldIdLst>
    <p:sldId id="273" r:id="rId5"/>
    <p:sldId id="280" r:id="rId6"/>
    <p:sldId id="312" r:id="rId7"/>
    <p:sldId id="311" r:id="rId8"/>
    <p:sldId id="313" r:id="rId9"/>
    <p:sldId id="315" r:id="rId10"/>
    <p:sldId id="298" r:id="rId11"/>
    <p:sldId id="316" r:id="rId12"/>
    <p:sldId id="317" r:id="rId13"/>
    <p:sldId id="303" r:id="rId14"/>
    <p:sldId id="318" r:id="rId15"/>
    <p:sldId id="319" r:id="rId16"/>
    <p:sldId id="320" r:id="rId17"/>
    <p:sldId id="321" r:id="rId18"/>
    <p:sldId id="305" r:id="rId19"/>
    <p:sldId id="307" r:id="rId20"/>
    <p:sldId id="309" r:id="rId21"/>
    <p:sldId id="306" r:id="rId22"/>
    <p:sldId id="297" r:id="rId23"/>
    <p:sldId id="310" r:id="rId24"/>
    <p:sldId id="272" r:id="rId25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008080"/>
    <a:srgbClr val="000099"/>
    <a:srgbClr val="213C73"/>
    <a:srgbClr val="00FE9D"/>
    <a:srgbClr val="E8BD06"/>
    <a:srgbClr val="FBDD5B"/>
    <a:srgbClr val="595555"/>
    <a:srgbClr val="163E6F"/>
    <a:srgbClr val="DB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9950" autoAdjust="0"/>
  </p:normalViewPr>
  <p:slideViewPr>
    <p:cSldViewPr snapToGrid="0">
      <p:cViewPr>
        <p:scale>
          <a:sx n="75" d="100"/>
          <a:sy n="75" d="100"/>
        </p:scale>
        <p:origin x="167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04/05/2020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82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portjs.org/" TargetMode="External"/><Relationship Id="rId2" Type="http://schemas.openxmlformats.org/officeDocument/2006/relationships/hyperlink" Target="https://shiro.apache.org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Tokens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91748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Che tipo di token usare?</a:t>
            </a:r>
          </a:p>
          <a:p>
            <a:r>
              <a:rPr lang="en-US" sz="1800" dirty="0" err="1"/>
              <a:t>Un’opzione</a:t>
            </a:r>
            <a:r>
              <a:rPr lang="en-US" sz="1800" dirty="0"/>
              <a:t> </a:t>
            </a:r>
            <a:r>
              <a:rPr lang="en-US" sz="1800" dirty="0" err="1"/>
              <a:t>consiste</a:t>
            </a:r>
            <a:r>
              <a:rPr lang="en-US" sz="1800" dirty="0"/>
              <a:t> </a:t>
            </a:r>
            <a:r>
              <a:rPr lang="en-US" sz="1800" dirty="0" err="1"/>
              <a:t>nell’usare</a:t>
            </a:r>
            <a:r>
              <a:rPr lang="en-US" sz="1800" dirty="0"/>
              <a:t> </a:t>
            </a:r>
            <a:r>
              <a:rPr lang="en-US" sz="1800" i="1" dirty="0"/>
              <a:t>opaque </a:t>
            </a:r>
            <a:r>
              <a:rPr lang="en-US" sz="1800" dirty="0"/>
              <a:t>tokens: Il token è </a:t>
            </a:r>
            <a:r>
              <a:rPr lang="en-US" sz="1800" dirty="0" err="1"/>
              <a:t>semplicemente</a:t>
            </a:r>
            <a:r>
              <a:rPr lang="en-US" sz="1800" dirty="0"/>
              <a:t> un ID </a:t>
            </a:r>
            <a:r>
              <a:rPr lang="en-US" sz="1800" dirty="0" err="1"/>
              <a:t>unico</a:t>
            </a:r>
            <a:r>
              <a:rPr lang="en-US" sz="1800" dirty="0"/>
              <a:t>. Il </a:t>
            </a:r>
            <a:r>
              <a:rPr lang="en-US" sz="1800" dirty="0" err="1"/>
              <a:t>servizio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riceve</a:t>
            </a:r>
            <a:r>
              <a:rPr lang="en-US" sz="1800" dirty="0"/>
              <a:t> </a:t>
            </a:r>
            <a:r>
              <a:rPr lang="en-US" sz="1800" dirty="0" err="1"/>
              <a:t>questo</a:t>
            </a:r>
            <a:r>
              <a:rPr lang="en-US" sz="1800" dirty="0"/>
              <a:t> ID </a:t>
            </a:r>
            <a:r>
              <a:rPr lang="en-US" sz="1800" dirty="0" err="1"/>
              <a:t>deve</a:t>
            </a:r>
            <a:r>
              <a:rPr lang="en-US" sz="1800" dirty="0"/>
              <a:t> </a:t>
            </a:r>
            <a:r>
              <a:rPr lang="en-US" sz="1800" dirty="0" err="1"/>
              <a:t>effettuare</a:t>
            </a:r>
            <a:r>
              <a:rPr lang="en-US" sz="1800" dirty="0"/>
              <a:t> una </a:t>
            </a:r>
            <a:r>
              <a:rPr lang="en-US" sz="1800" dirty="0" err="1"/>
              <a:t>chiamata</a:t>
            </a:r>
            <a:r>
              <a:rPr lang="en-US" sz="1800" dirty="0"/>
              <a:t> RPC a un security service per </a:t>
            </a:r>
            <a:r>
              <a:rPr lang="en-US" sz="1800" dirty="0" err="1"/>
              <a:t>validare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token ed </a:t>
            </a:r>
            <a:r>
              <a:rPr lang="en-US" sz="1800" dirty="0" err="1"/>
              <a:t>ottenere</a:t>
            </a:r>
            <a:r>
              <a:rPr lang="en-US" sz="1800" dirty="0"/>
              <a:t> </a:t>
            </a:r>
            <a:r>
              <a:rPr lang="en-US" sz="1800" dirty="0" err="1"/>
              <a:t>l’informazione</a:t>
            </a:r>
            <a:r>
              <a:rPr lang="en-US" sz="1800" dirty="0"/>
              <a:t> </a:t>
            </a:r>
            <a:r>
              <a:rPr lang="en-US" sz="1800" dirty="0" err="1"/>
              <a:t>dell’utente</a:t>
            </a:r>
            <a:r>
              <a:rPr lang="en-US" sz="1800" dirty="0"/>
              <a:t> (</a:t>
            </a:r>
            <a:r>
              <a:rPr lang="en-US" sz="1800" dirty="0" err="1"/>
              <a:t>identità</a:t>
            </a:r>
            <a:r>
              <a:rPr lang="en-US" sz="1800" dirty="0"/>
              <a:t> e </a:t>
            </a:r>
            <a:r>
              <a:rPr lang="en-US" sz="1800" dirty="0" err="1"/>
              <a:t>ruolo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Un’opzione</a:t>
            </a:r>
            <a:r>
              <a:rPr lang="en-US" sz="1800" dirty="0"/>
              <a:t> </a:t>
            </a:r>
            <a:r>
              <a:rPr lang="en-US" sz="1800" dirty="0" err="1"/>
              <a:t>alternativa</a:t>
            </a:r>
            <a:r>
              <a:rPr lang="it-IT" sz="1800" dirty="0"/>
              <a:t> consiste nell’usare </a:t>
            </a:r>
            <a:r>
              <a:rPr lang="it-IT" sz="1800" i="1" dirty="0"/>
              <a:t>transparent tokens</a:t>
            </a:r>
            <a:r>
              <a:rPr lang="it-IT" sz="1800" dirty="0"/>
              <a:t>, ovvero tokens che contengono al proprio interno l’informazione necessaria sull’utente.</a:t>
            </a:r>
          </a:p>
        </p:txBody>
      </p:sp>
    </p:spTree>
    <p:extLst>
      <p:ext uri="{BB962C8B-B14F-4D97-AF65-F5344CB8AC3E}">
        <p14:creationId xmlns:p14="http://schemas.microsoft.com/office/powerpoint/2010/main" val="55781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Tokens: JWT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Uno standard molto </a:t>
            </a:r>
            <a:r>
              <a:rPr lang="en-US" sz="1600" dirty="0" err="1"/>
              <a:t>usato</a:t>
            </a:r>
            <a:r>
              <a:rPr lang="en-US" sz="1600" dirty="0"/>
              <a:t> </a:t>
            </a:r>
            <a:r>
              <a:rPr lang="it-IT" sz="1600" dirty="0"/>
              <a:t>è</a:t>
            </a:r>
            <a:r>
              <a:rPr lang="en-US" sz="1600" dirty="0"/>
              <a:t> </a:t>
            </a:r>
            <a:r>
              <a:rPr lang="en-US" sz="1600" dirty="0" err="1"/>
              <a:t>il</a:t>
            </a:r>
            <a:r>
              <a:rPr lang="en-US" sz="1600" dirty="0"/>
              <a:t> JSON Web Token (JWT).</a:t>
            </a:r>
          </a:p>
          <a:p>
            <a:r>
              <a:rPr lang="en-US" sz="1600" dirty="0"/>
              <a:t>Un token JWT è un </a:t>
            </a:r>
            <a:r>
              <a:rPr lang="en-US" sz="1600" dirty="0" err="1"/>
              <a:t>oggetto</a:t>
            </a:r>
            <a:r>
              <a:rPr lang="en-US" sz="1600" dirty="0"/>
              <a:t> JSON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contiene</a:t>
            </a:r>
            <a:r>
              <a:rPr lang="en-US" sz="1600" dirty="0"/>
              <a:t> </a:t>
            </a:r>
            <a:r>
              <a:rPr lang="en-US" sz="1600" dirty="0" err="1"/>
              <a:t>l’identità</a:t>
            </a:r>
            <a:r>
              <a:rPr lang="en-US" sz="1600" dirty="0"/>
              <a:t> ed </a:t>
            </a:r>
            <a:r>
              <a:rPr lang="en-US" sz="1600" dirty="0" err="1"/>
              <a:t>il</a:t>
            </a:r>
            <a:r>
              <a:rPr lang="en-US" sz="1600" dirty="0"/>
              <a:t> </a:t>
            </a:r>
            <a:r>
              <a:rPr lang="en-US" sz="1600" dirty="0" err="1"/>
              <a:t>ruolo</a:t>
            </a:r>
            <a:r>
              <a:rPr lang="en-US" sz="1600" dirty="0"/>
              <a:t> del principal come payload </a:t>
            </a:r>
            <a:r>
              <a:rPr lang="en-US" sz="1600" dirty="0" err="1"/>
              <a:t>più</a:t>
            </a:r>
            <a:r>
              <a:rPr lang="en-US" sz="1600" dirty="0"/>
              <a:t> metadata </a:t>
            </a:r>
            <a:r>
              <a:rPr lang="en-US" sz="1600" dirty="0" err="1"/>
              <a:t>aggiuntivi</a:t>
            </a:r>
            <a:r>
              <a:rPr lang="en-US" sz="1600" dirty="0"/>
              <a:t> (come la data di </a:t>
            </a:r>
            <a:r>
              <a:rPr lang="en-US" sz="1600" dirty="0" err="1"/>
              <a:t>scadenza</a:t>
            </a:r>
            <a:r>
              <a:rPr lang="en-US" sz="1600" dirty="0"/>
              <a:t> del token)</a:t>
            </a:r>
          </a:p>
          <a:p>
            <a:r>
              <a:rPr lang="en-US" sz="1600" dirty="0"/>
              <a:t>Il token è </a:t>
            </a:r>
            <a:r>
              <a:rPr lang="en-US" sz="1600" dirty="0" err="1"/>
              <a:t>crittografato</a:t>
            </a:r>
            <a:r>
              <a:rPr lang="en-US" sz="1600" dirty="0"/>
              <a:t> con una </a:t>
            </a:r>
            <a:r>
              <a:rPr lang="en-US" sz="1600" dirty="0" err="1"/>
              <a:t>chiave</a:t>
            </a:r>
            <a:r>
              <a:rPr lang="en-US" sz="1600" dirty="0"/>
              <a:t> nota solo al </a:t>
            </a:r>
            <a:r>
              <a:rPr lang="en-US" sz="1600" dirty="0" err="1"/>
              <a:t>creatore</a:t>
            </a:r>
            <a:r>
              <a:rPr lang="en-US" sz="1600" dirty="0"/>
              <a:t> del token (es: </a:t>
            </a:r>
            <a:r>
              <a:rPr lang="en-US" sz="1600" dirty="0" err="1"/>
              <a:t>il</a:t>
            </a:r>
            <a:r>
              <a:rPr lang="en-US" sz="1600" dirty="0"/>
              <a:t> gateway) ed ai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lo </a:t>
            </a:r>
            <a:r>
              <a:rPr lang="en-US" sz="1600" dirty="0" err="1"/>
              <a:t>ricevono</a:t>
            </a:r>
            <a:r>
              <a:rPr lang="en-US" sz="1600" dirty="0"/>
              <a:t>.</a:t>
            </a:r>
          </a:p>
          <a:p>
            <a:r>
              <a:rPr lang="en-US" sz="1600" dirty="0"/>
              <a:t>Un </a:t>
            </a:r>
            <a:r>
              <a:rPr lang="en-US" sz="1600" dirty="0" err="1"/>
              <a:t>problema</a:t>
            </a:r>
            <a:r>
              <a:rPr lang="en-US" sz="1600" dirty="0"/>
              <a:t> con </a:t>
            </a:r>
            <a:r>
              <a:rPr lang="en-US" sz="1600" dirty="0" err="1"/>
              <a:t>i</a:t>
            </a:r>
            <a:r>
              <a:rPr lang="en-US" sz="1600" dirty="0"/>
              <a:t> token </a:t>
            </a:r>
            <a:r>
              <a:rPr lang="en-US" sz="1600" dirty="0" err="1"/>
              <a:t>trasparenti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JWT è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essendo</a:t>
            </a:r>
            <a:r>
              <a:rPr lang="en-US" sz="1600" i="1" dirty="0"/>
              <a:t> self-contained</a:t>
            </a:r>
            <a:r>
              <a:rPr lang="en-US" sz="1600" dirty="0"/>
              <a:t> </a:t>
            </a: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irrevocabili</a:t>
            </a:r>
            <a:r>
              <a:rPr lang="en-US" sz="1600" dirty="0"/>
              <a:t> </a:t>
            </a:r>
            <a:r>
              <a:rPr lang="en-US" sz="1600" dirty="0" err="1"/>
              <a:t>fino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</a:t>
            </a:r>
            <a:r>
              <a:rPr lang="en-US" sz="1600" dirty="0" err="1"/>
              <a:t>scadenza</a:t>
            </a:r>
            <a:r>
              <a:rPr lang="en-US" sz="1600" dirty="0"/>
              <a:t> (non </a:t>
            </a:r>
            <a:r>
              <a:rPr lang="en-US" sz="1600" dirty="0" err="1"/>
              <a:t>c’è</a:t>
            </a:r>
            <a:r>
              <a:rPr lang="en-US" sz="1600" dirty="0"/>
              <a:t> modo di </a:t>
            </a:r>
            <a:r>
              <a:rPr lang="en-US" sz="1600" dirty="0" err="1"/>
              <a:t>revocare</a:t>
            </a:r>
            <a:r>
              <a:rPr lang="en-US" sz="1600" dirty="0"/>
              <a:t> un token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finisce</a:t>
            </a:r>
            <a:r>
              <a:rPr lang="en-US" sz="1600" dirty="0"/>
              <a:t> </a:t>
            </a:r>
            <a:r>
              <a:rPr lang="en-US" sz="1600" dirty="0" err="1"/>
              <a:t>nelle</a:t>
            </a:r>
            <a:r>
              <a:rPr lang="en-US" sz="1600" dirty="0"/>
              <a:t> </a:t>
            </a:r>
            <a:r>
              <a:rPr lang="en-US" sz="1600" dirty="0" err="1"/>
              <a:t>mani</a:t>
            </a:r>
            <a:r>
              <a:rPr lang="en-US" sz="1600" dirty="0"/>
              <a:t> </a:t>
            </a:r>
            <a:r>
              <a:rPr lang="en-US" sz="1600" dirty="0" err="1"/>
              <a:t>sbagliate</a:t>
            </a:r>
            <a:r>
              <a:rPr lang="en-US" sz="1600" dirty="0"/>
              <a:t>)</a:t>
            </a:r>
          </a:p>
          <a:p>
            <a:r>
              <a:rPr lang="en-US" sz="1600" dirty="0"/>
              <a:t>La </a:t>
            </a:r>
            <a:r>
              <a:rPr lang="en-US" sz="1600" dirty="0" err="1"/>
              <a:t>soluzione</a:t>
            </a:r>
            <a:r>
              <a:rPr lang="en-US" sz="1600" dirty="0"/>
              <a:t> è di </a:t>
            </a:r>
            <a:r>
              <a:rPr lang="en-US" sz="1600" dirty="0" err="1"/>
              <a:t>utilizzare</a:t>
            </a:r>
            <a:r>
              <a:rPr lang="en-US" sz="1600" dirty="0"/>
              <a:t> un </a:t>
            </a:r>
            <a:r>
              <a:rPr lang="en-US" sz="1600" i="1" dirty="0"/>
              <a:t>expiration time</a:t>
            </a:r>
            <a:r>
              <a:rPr lang="en-US" sz="1600" dirty="0"/>
              <a:t> molto breve </a:t>
            </a:r>
            <a:r>
              <a:rPr lang="en-US" sz="1600" dirty="0" err="1"/>
              <a:t>insieme</a:t>
            </a:r>
            <a:r>
              <a:rPr lang="en-US" sz="1600" dirty="0"/>
              <a:t> a un refresh token.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3017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88500-C6BB-4CC3-9F4A-2CADEEB9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AB7B2-5954-420B-A0AF-6CA011C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91" y="228600"/>
            <a:ext cx="5246267" cy="39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1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90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Non è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sviluppare</a:t>
            </a:r>
            <a:r>
              <a:rPr lang="en-US" sz="1600" dirty="0"/>
              <a:t> da zero </a:t>
            </a:r>
            <a:r>
              <a:rPr lang="en-US" sz="1600" dirty="0" err="1"/>
              <a:t>un’infrastruttura</a:t>
            </a:r>
            <a:r>
              <a:rPr lang="en-US" sz="1600" dirty="0"/>
              <a:t> per </a:t>
            </a:r>
            <a:r>
              <a:rPr lang="en-US" sz="1600" dirty="0" err="1"/>
              <a:t>l’autenticazione</a:t>
            </a:r>
            <a:r>
              <a:rPr lang="en-US" sz="1600" dirty="0"/>
              <a:t>.</a:t>
            </a:r>
          </a:p>
          <a:p>
            <a:r>
              <a:rPr lang="en-US" sz="1600" dirty="0"/>
              <a:t>Si </a:t>
            </a:r>
            <a:r>
              <a:rPr lang="en-US" sz="1600" dirty="0" err="1"/>
              <a:t>può</a:t>
            </a:r>
            <a:r>
              <a:rPr lang="en-US" sz="1600" dirty="0"/>
              <a:t> </a:t>
            </a:r>
            <a:r>
              <a:rPr lang="en-US" sz="1600" dirty="0" err="1"/>
              <a:t>utilizzare</a:t>
            </a:r>
            <a:r>
              <a:rPr lang="en-US" sz="1600" dirty="0"/>
              <a:t> un </a:t>
            </a:r>
            <a:r>
              <a:rPr lang="en-US" sz="1600" dirty="0" err="1"/>
              <a:t>servizio</a:t>
            </a:r>
            <a:r>
              <a:rPr lang="en-US" sz="1600" dirty="0"/>
              <a:t> o framework </a:t>
            </a:r>
            <a:r>
              <a:rPr lang="en-US" sz="1600" i="1" dirty="0"/>
              <a:t>off-the-shelf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implementa</a:t>
            </a:r>
            <a:r>
              <a:rPr lang="en-US" sz="1600" dirty="0"/>
              <a:t> la  standard </a:t>
            </a:r>
            <a:r>
              <a:rPr lang="en-US" sz="1600"/>
              <a:t>OAuth 2.0 basato sui concetti appena esposti</a:t>
            </a:r>
            <a:endParaRPr lang="en-US" sz="1600" dirty="0"/>
          </a:p>
          <a:p>
            <a:r>
              <a:rPr lang="en-US" sz="1600" dirty="0"/>
              <a:t>OAuth 2.0 è </a:t>
            </a:r>
            <a:r>
              <a:rPr lang="en-US" sz="1600" dirty="0" err="1"/>
              <a:t>uno</a:t>
            </a:r>
            <a:r>
              <a:rPr lang="en-US" sz="1600" dirty="0"/>
              <a:t> standard </a:t>
            </a:r>
            <a:r>
              <a:rPr lang="en-US" sz="1600" dirty="0" err="1"/>
              <a:t>sviluppato</a:t>
            </a:r>
            <a:r>
              <a:rPr lang="en-US" sz="1600" dirty="0"/>
              <a:t> </a:t>
            </a:r>
            <a:r>
              <a:rPr lang="en-US" sz="1600" dirty="0" err="1"/>
              <a:t>originariamente</a:t>
            </a:r>
            <a:r>
              <a:rPr lang="en-US" sz="1600" dirty="0"/>
              <a:t> per </a:t>
            </a:r>
            <a:r>
              <a:rPr lang="en-US" sz="1600" dirty="0" err="1"/>
              <a:t>l’utilizzo</a:t>
            </a:r>
            <a:r>
              <a:rPr lang="en-US" sz="1600" dirty="0"/>
              <a:t> </a:t>
            </a:r>
            <a:r>
              <a:rPr lang="en-US" sz="1600" dirty="0" err="1"/>
              <a:t>degli</a:t>
            </a:r>
            <a:r>
              <a:rPr lang="en-US" sz="1600" dirty="0"/>
              <a:t> account </a:t>
            </a:r>
            <a:r>
              <a:rPr lang="en-US" sz="1600" dirty="0" err="1"/>
              <a:t>esistenti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GitHub o Google per </a:t>
            </a:r>
            <a:r>
              <a:rPr lang="en-US" sz="1600" dirty="0" err="1"/>
              <a:t>l’accesso</a:t>
            </a:r>
            <a:r>
              <a:rPr lang="en-US" sz="1600" dirty="0"/>
              <a:t> ad </a:t>
            </a:r>
            <a:r>
              <a:rPr lang="en-US" sz="1600" dirty="0" err="1"/>
              <a:t>applicazioni</a:t>
            </a:r>
            <a:r>
              <a:rPr lang="en-US" sz="1600" dirty="0"/>
              <a:t> third-party senza dover </a:t>
            </a:r>
            <a:r>
              <a:rPr lang="en-US" sz="1600" dirty="0" err="1"/>
              <a:t>rivelare</a:t>
            </a:r>
            <a:r>
              <a:rPr lang="en-US" sz="1600" dirty="0"/>
              <a:t> a </a:t>
            </a:r>
            <a:r>
              <a:rPr lang="en-US" sz="1600" dirty="0" err="1"/>
              <a:t>queste</a:t>
            </a:r>
            <a:r>
              <a:rPr lang="en-US" sz="1600" dirty="0"/>
              <a:t> la password </a:t>
            </a:r>
            <a:r>
              <a:rPr lang="en-US" sz="1600" dirty="0" err="1"/>
              <a:t>degli</a:t>
            </a:r>
            <a:r>
              <a:rPr lang="en-US" sz="1600" dirty="0"/>
              <a:t> account</a:t>
            </a:r>
          </a:p>
          <a:p>
            <a:r>
              <a:rPr lang="it-IT" sz="1600" dirty="0"/>
              <a:t>SSO: Single Sign On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90077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 – Concetti chiave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822A67-F6AC-485E-9CFD-9EBEDA215C97}"/>
              </a:ext>
            </a:extLst>
          </p:cNvPr>
          <p:cNvSpPr txBox="1">
            <a:spLocks/>
          </p:cNvSpPr>
          <p:nvPr/>
        </p:nvSpPr>
        <p:spPr>
          <a:xfrm>
            <a:off x="615911" y="1036319"/>
            <a:ext cx="7727950" cy="3118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Authorization Server:</a:t>
            </a:r>
            <a:r>
              <a:rPr lang="en-US" sz="1800" dirty="0"/>
              <a:t> </a:t>
            </a:r>
            <a:r>
              <a:rPr lang="en-US" sz="1800" dirty="0" err="1"/>
              <a:t>Fornisce</a:t>
            </a:r>
            <a:r>
              <a:rPr lang="en-US" sz="1800" dirty="0"/>
              <a:t> una API per </a:t>
            </a:r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l’utente</a:t>
            </a:r>
            <a:r>
              <a:rPr lang="en-US" sz="1800" dirty="0"/>
              <a:t> ed </a:t>
            </a:r>
            <a:r>
              <a:rPr lang="en-US" sz="1800" dirty="0" err="1"/>
              <a:t>ottenere</a:t>
            </a:r>
            <a:r>
              <a:rPr lang="en-US" sz="1800" dirty="0"/>
              <a:t> un Access Token (</a:t>
            </a:r>
            <a:r>
              <a:rPr lang="en-US" sz="1800" dirty="0" err="1"/>
              <a:t>insieme</a:t>
            </a:r>
            <a:r>
              <a:rPr lang="en-US" sz="1800" dirty="0"/>
              <a:t> ad un Refresh Token).</a:t>
            </a:r>
            <a:endParaRPr lang="en-US" sz="1800" b="1" dirty="0"/>
          </a:p>
          <a:p>
            <a:r>
              <a:rPr lang="en-US" sz="1800" b="1" dirty="0"/>
              <a:t>Resource Server: </a:t>
            </a:r>
            <a:r>
              <a:rPr lang="en-US" sz="1800" dirty="0"/>
              <a:t>E’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servizio</a:t>
            </a:r>
            <a:r>
              <a:rPr lang="en-US" sz="1800" dirty="0"/>
              <a:t> da </a:t>
            </a:r>
            <a:r>
              <a:rPr lang="en-US" sz="1800" dirty="0" err="1"/>
              <a:t>invocare</a:t>
            </a:r>
            <a:r>
              <a:rPr lang="en-US" sz="1800" dirty="0"/>
              <a:t>,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usa</a:t>
            </a:r>
            <a:r>
              <a:rPr lang="en-US" sz="1800" dirty="0"/>
              <a:t> </a:t>
            </a:r>
            <a:r>
              <a:rPr lang="en-US" sz="1800" dirty="0" err="1"/>
              <a:t>l’Access</a:t>
            </a:r>
            <a:r>
              <a:rPr lang="en-US" sz="1800" dirty="0"/>
              <a:t> Token per </a:t>
            </a:r>
            <a:r>
              <a:rPr lang="en-US" sz="1800" dirty="0" err="1"/>
              <a:t>autorizzare</a:t>
            </a:r>
            <a:r>
              <a:rPr lang="en-US" sz="1800" dirty="0"/>
              <a:t> </a:t>
            </a:r>
            <a:r>
              <a:rPr lang="en-US" sz="1800" dirty="0" err="1"/>
              <a:t>l’accesso</a:t>
            </a:r>
            <a:r>
              <a:rPr lang="en-US" sz="1800" dirty="0"/>
              <a:t>.</a:t>
            </a:r>
            <a:endParaRPr lang="en-US" sz="1800" b="1" dirty="0"/>
          </a:p>
          <a:p>
            <a:r>
              <a:rPr lang="en-US" sz="1800" b="1" dirty="0"/>
              <a:t>Client: </a:t>
            </a:r>
            <a:r>
              <a:rPr lang="en-US" sz="1800" dirty="0"/>
              <a:t>E’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soggetto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vuole</a:t>
            </a:r>
            <a:r>
              <a:rPr lang="en-US" sz="1800" dirty="0"/>
              <a:t> </a:t>
            </a:r>
            <a:r>
              <a:rPr lang="en-US" sz="1800" dirty="0" err="1"/>
              <a:t>l’accesso</a:t>
            </a:r>
            <a:r>
              <a:rPr lang="en-US" sz="1800" dirty="0"/>
              <a:t> al Resource Server. In </a:t>
            </a:r>
            <a:r>
              <a:rPr lang="en-US" sz="1800" dirty="0" err="1"/>
              <a:t>un’architettura</a:t>
            </a:r>
            <a:r>
              <a:rPr lang="en-US" sz="1800" dirty="0"/>
              <a:t> </a:t>
            </a:r>
            <a:r>
              <a:rPr lang="en-US" sz="1800"/>
              <a:t>a microservices </a:t>
            </a:r>
            <a:r>
              <a:rPr lang="en-US" sz="1800" dirty="0" err="1"/>
              <a:t>l’OAuth</a:t>
            </a:r>
            <a:r>
              <a:rPr lang="en-US" sz="1800" dirty="0"/>
              <a:t> 2.0 client è </a:t>
            </a:r>
            <a:r>
              <a:rPr lang="en-US" sz="1800" dirty="0" err="1"/>
              <a:t>l’API</a:t>
            </a:r>
            <a:r>
              <a:rPr lang="en-US" sz="1800" dirty="0"/>
              <a:t> Gateway (per </a:t>
            </a:r>
            <a:r>
              <a:rPr lang="en-US" sz="1800" dirty="0" err="1"/>
              <a:t>conto</a:t>
            </a:r>
            <a:r>
              <a:rPr lang="en-US" sz="1800" dirty="0"/>
              <a:t> </a:t>
            </a:r>
            <a:r>
              <a:rPr lang="en-US" sz="1800" dirty="0" err="1"/>
              <a:t>dei</a:t>
            </a:r>
            <a:r>
              <a:rPr lang="en-US" sz="1800" dirty="0"/>
              <a:t> client </a:t>
            </a:r>
            <a:r>
              <a:rPr lang="en-US" sz="1800" dirty="0" err="1"/>
              <a:t>dell’applicazione</a:t>
            </a:r>
            <a:r>
              <a:rPr lang="en-US" sz="1800" dirty="0"/>
              <a:t>)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51584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5F88-A164-48B3-A1B7-5132E9C0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C10ED-C6F0-439E-B313-582BE8A9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15133-28CE-4C23-A456-3E8C0B0C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4" y="136606"/>
            <a:ext cx="7894801" cy="47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82822-5430-42F9-92C4-775183C1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EE99D-6A7B-4D02-A9CB-B3B9793E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24" y="278139"/>
            <a:ext cx="7378801" cy="44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7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OAuth 2.0 – Riepilogo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3BF2-93D5-4548-A4C6-3C1501A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43940"/>
            <a:ext cx="7727871" cy="247142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800" dirty="0"/>
              <a:t>In </a:t>
            </a:r>
            <a:r>
              <a:rPr lang="en-US" sz="1800" dirty="0" err="1"/>
              <a:t>un’architettura</a:t>
            </a:r>
            <a:r>
              <a:rPr lang="en-US" sz="1800" dirty="0"/>
              <a:t> a microservices:</a:t>
            </a:r>
          </a:p>
          <a:p>
            <a:endParaRPr lang="en-US" sz="1800" dirty="0"/>
          </a:p>
          <a:p>
            <a:r>
              <a:rPr lang="en-US" sz="1800" dirty="0"/>
              <a:t>L’API Gateway è </a:t>
            </a:r>
            <a:r>
              <a:rPr lang="en-US" sz="1800" dirty="0" err="1"/>
              <a:t>responsabile</a:t>
            </a:r>
            <a:r>
              <a:rPr lang="en-US" sz="1800" dirty="0"/>
              <a:t> per </a:t>
            </a:r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clients.</a:t>
            </a:r>
          </a:p>
          <a:p>
            <a:r>
              <a:rPr lang="en-US" sz="1800" dirty="0"/>
              <a:t>API Gateway e </a:t>
            </a:r>
            <a:r>
              <a:rPr lang="en-US" sz="1800" dirty="0" err="1"/>
              <a:t>servizi</a:t>
            </a:r>
            <a:r>
              <a:rPr lang="en-US" sz="1800" dirty="0"/>
              <a:t> </a:t>
            </a:r>
            <a:r>
              <a:rPr lang="en-US" sz="1800" dirty="0" err="1"/>
              <a:t>utilizzano</a:t>
            </a:r>
            <a:r>
              <a:rPr lang="en-US" sz="1800" dirty="0"/>
              <a:t> un transparent token (es: JWT) per </a:t>
            </a:r>
            <a:r>
              <a:rPr lang="en-US" sz="1800" dirty="0" err="1"/>
              <a:t>passarsi</a:t>
            </a:r>
            <a:r>
              <a:rPr lang="en-US" sz="1800" dirty="0"/>
              <a:t> le </a:t>
            </a:r>
            <a:r>
              <a:rPr lang="en-US" sz="1800" dirty="0" err="1"/>
              <a:t>informazioni</a:t>
            </a:r>
            <a:r>
              <a:rPr lang="en-US" sz="1800" dirty="0"/>
              <a:t> </a:t>
            </a:r>
            <a:r>
              <a:rPr lang="en-US" sz="1800" dirty="0" err="1"/>
              <a:t>riguardanti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principal.</a:t>
            </a:r>
          </a:p>
          <a:p>
            <a:r>
              <a:rPr lang="en-US" sz="1800" dirty="0"/>
              <a:t>Dal token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 </a:t>
            </a:r>
            <a:r>
              <a:rPr lang="en-US" sz="1800" dirty="0" err="1"/>
              <a:t>ottengono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r>
              <a:rPr lang="en-US" sz="1800" dirty="0"/>
              <a:t> come </a:t>
            </a:r>
            <a:r>
              <a:rPr lang="en-US" sz="1800" dirty="0" err="1"/>
              <a:t>l’identity</a:t>
            </a:r>
            <a:r>
              <a:rPr lang="en-US" sz="1800" dirty="0"/>
              <a:t> ed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ruoli</a:t>
            </a:r>
            <a:r>
              <a:rPr lang="en-US" sz="1800" dirty="0"/>
              <a:t> del principal e </a:t>
            </a:r>
            <a:r>
              <a:rPr lang="en-US" sz="1800" dirty="0" err="1"/>
              <a:t>utilizzando</a:t>
            </a:r>
            <a:r>
              <a:rPr lang="en-US" sz="1800" dirty="0"/>
              <a:t> </a:t>
            </a:r>
            <a:r>
              <a:rPr lang="en-US" sz="1800" dirty="0" err="1"/>
              <a:t>queste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r>
              <a:rPr lang="en-US" sz="1800" dirty="0"/>
              <a:t> per </a:t>
            </a:r>
            <a:r>
              <a:rPr lang="en-US" sz="1800" dirty="0" err="1"/>
              <a:t>autorizzare</a:t>
            </a:r>
            <a:r>
              <a:rPr lang="en-US" sz="1800" dirty="0"/>
              <a:t> </a:t>
            </a:r>
            <a:r>
              <a:rPr lang="en-US" sz="1800" dirty="0" err="1"/>
              <a:t>l’operazione</a:t>
            </a:r>
            <a:r>
              <a:rPr lang="en-US" sz="1800" dirty="0"/>
              <a:t> </a:t>
            </a:r>
            <a:r>
              <a:rPr lang="en-US" sz="1800" dirty="0" err="1"/>
              <a:t>richiesta</a:t>
            </a:r>
            <a:r>
              <a:rPr lang="en-US" sz="1800" dirty="0"/>
              <a:t>.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89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99B9-0709-44B6-B7C1-094C87FB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Autorizzazione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3BF2-93D5-4548-A4C6-3C1501A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20771"/>
            <a:ext cx="7727871" cy="2798769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 err="1"/>
              <a:t>Autenticare</a:t>
            </a:r>
            <a:r>
              <a:rPr lang="en-US" sz="1800" dirty="0"/>
              <a:t> </a:t>
            </a:r>
            <a:r>
              <a:rPr lang="en-US" sz="1800" dirty="0" err="1"/>
              <a:t>l’identità</a:t>
            </a:r>
            <a:r>
              <a:rPr lang="en-US" sz="1800" dirty="0"/>
              <a:t> del client è </a:t>
            </a:r>
            <a:r>
              <a:rPr lang="en-US" sz="1800" dirty="0" err="1"/>
              <a:t>importante</a:t>
            </a:r>
            <a:r>
              <a:rPr lang="en-US" sz="1800" dirty="0"/>
              <a:t> </a:t>
            </a:r>
            <a:r>
              <a:rPr lang="en-US" sz="1800"/>
              <a:t>ma insufficiente.</a:t>
            </a:r>
            <a:endParaRPr lang="en-US" sz="1800" dirty="0"/>
          </a:p>
          <a:p>
            <a:r>
              <a:rPr lang="en-US" sz="1800" dirty="0" err="1"/>
              <a:t>Un’applicazione</a:t>
            </a:r>
            <a:r>
              <a:rPr lang="en-US" sz="1800" dirty="0"/>
              <a:t> </a:t>
            </a:r>
            <a:r>
              <a:rPr lang="en-US" sz="1800" dirty="0" err="1"/>
              <a:t>deve</a:t>
            </a:r>
            <a:r>
              <a:rPr lang="en-US" sz="1800" dirty="0"/>
              <a:t> </a:t>
            </a:r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implementare</a:t>
            </a:r>
            <a:r>
              <a:rPr lang="en-US" sz="1800" dirty="0"/>
              <a:t> un </a:t>
            </a:r>
            <a:r>
              <a:rPr lang="en-US" sz="1800" dirty="0" err="1"/>
              <a:t>meccanismo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verifichi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client </a:t>
            </a:r>
            <a:r>
              <a:rPr lang="en-US" sz="1800" dirty="0" err="1"/>
              <a:t>abbia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permesso</a:t>
            </a:r>
            <a:r>
              <a:rPr lang="en-US" sz="1800" dirty="0"/>
              <a:t> di </a:t>
            </a:r>
            <a:r>
              <a:rPr lang="en-US" sz="1800" dirty="0" err="1"/>
              <a:t>eseguire</a:t>
            </a:r>
            <a:r>
              <a:rPr lang="en-US" sz="1800" dirty="0"/>
              <a:t> </a:t>
            </a:r>
            <a:r>
              <a:rPr lang="en-US" sz="1800" err="1"/>
              <a:t>l’operazione</a:t>
            </a:r>
            <a:r>
              <a:rPr lang="en-US" sz="1800"/>
              <a:t> richiesta.</a:t>
            </a:r>
            <a:endParaRPr lang="en-US" sz="1800" dirty="0"/>
          </a:p>
          <a:p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nel</a:t>
            </a:r>
            <a:r>
              <a:rPr lang="en-US" sz="1800" dirty="0"/>
              <a:t> </a:t>
            </a:r>
            <a:r>
              <a:rPr lang="en-US" sz="1800" dirty="0" err="1"/>
              <a:t>caso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, </a:t>
            </a:r>
            <a:r>
              <a:rPr lang="en-US" sz="1800" dirty="0" err="1"/>
              <a:t>centralizzare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compiti</a:t>
            </a:r>
            <a:r>
              <a:rPr lang="en-US" sz="1800" dirty="0"/>
              <a:t> di </a:t>
            </a:r>
            <a:r>
              <a:rPr lang="en-US" sz="1800" dirty="0" err="1"/>
              <a:t>autorizzazione</a:t>
            </a:r>
            <a:r>
              <a:rPr lang="en-US" sz="1800" dirty="0"/>
              <a:t> </a:t>
            </a:r>
            <a:r>
              <a:rPr lang="en-US" sz="1800" dirty="0" err="1"/>
              <a:t>nell’API</a:t>
            </a:r>
            <a:r>
              <a:rPr lang="en-US" sz="1800" dirty="0"/>
              <a:t> Gateway </a:t>
            </a:r>
            <a:r>
              <a:rPr lang="en-US" sz="1800" dirty="0" err="1"/>
              <a:t>può</a:t>
            </a:r>
            <a:r>
              <a:rPr lang="en-US" sz="1800" dirty="0"/>
              <a:t> </a:t>
            </a:r>
            <a:r>
              <a:rPr lang="en-US" sz="1800" dirty="0" err="1"/>
              <a:t>aiutare</a:t>
            </a:r>
            <a:r>
              <a:rPr lang="en-US" sz="1800" dirty="0"/>
              <a:t> a </a:t>
            </a:r>
            <a:r>
              <a:rPr lang="en-US" sz="1800" dirty="0" err="1"/>
              <a:t>ridurre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rischi</a:t>
            </a:r>
            <a:r>
              <a:rPr lang="en-US" sz="1800" dirty="0"/>
              <a:t> di </a:t>
            </a:r>
            <a:r>
              <a:rPr lang="en-US" sz="1800" dirty="0" err="1"/>
              <a:t>vulnerabilità</a:t>
            </a:r>
            <a:r>
              <a:rPr lang="en-US" sz="1800" dirty="0"/>
              <a:t>, ma </a:t>
            </a:r>
            <a:r>
              <a:rPr lang="en-US" sz="1800" dirty="0" err="1"/>
              <a:t>presenta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problema</a:t>
            </a:r>
            <a:r>
              <a:rPr lang="en-US" sz="1800" dirty="0"/>
              <a:t> di </a:t>
            </a:r>
            <a:r>
              <a:rPr lang="en-US" sz="1800" dirty="0" err="1"/>
              <a:t>accoppiare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Gateway con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singoli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.</a:t>
            </a:r>
          </a:p>
          <a:p>
            <a:r>
              <a:rPr lang="en-US" sz="1800"/>
              <a:t>In alternativa, </a:t>
            </a:r>
            <a:r>
              <a:rPr lang="en-US" sz="1800" dirty="0" err="1"/>
              <a:t>l’autorizzazione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effettuata</a:t>
            </a:r>
            <a:r>
              <a:rPr lang="en-US" sz="1800" dirty="0"/>
              <a:t> </a:t>
            </a:r>
            <a:r>
              <a:rPr lang="en-US" sz="1800" dirty="0" err="1"/>
              <a:t>dai</a:t>
            </a:r>
            <a:r>
              <a:rPr lang="en-US" sz="1800" dirty="0"/>
              <a:t> </a:t>
            </a:r>
            <a:r>
              <a:rPr lang="en-US" sz="1800" dirty="0" err="1"/>
              <a:t>singoli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. 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C7A82-E52B-4662-8FA5-C03CB586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1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5F0C-62DB-44D8-8A40-043B37D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Frameworks per autenticazione e autorizzazione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CE6A-0454-420D-97BB-4FDFB21A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89" y="1203959"/>
            <a:ext cx="7727871" cy="3184547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it-IT" sz="1800" dirty="0"/>
              <a:t>Come in altri casi, anche nel caso di autenticazione e autorizzazione la soluzione migliore è utilizzare un framework esistente.</a:t>
            </a:r>
          </a:p>
          <a:p>
            <a:r>
              <a:rPr lang="it-IT" sz="1800" dirty="0"/>
              <a:t>La scelta dipende dal technology stack scelto per l’applicazione.</a:t>
            </a:r>
          </a:p>
          <a:p>
            <a:r>
              <a:rPr lang="it-IT" sz="1800" dirty="0"/>
              <a:t>Tra i framewok più popolari ci sono Apache Shiro</a:t>
            </a:r>
            <a:r>
              <a:rPr lang="en-US" sz="1800" dirty="0"/>
              <a:t> (</a:t>
            </a:r>
            <a:r>
              <a:rPr lang="en-US" sz="1800" dirty="0">
                <a:hlinkClick r:id="rId2"/>
              </a:rPr>
              <a:t>https://shiro.apache.org</a:t>
            </a:r>
            <a:r>
              <a:rPr lang="en-US" sz="1800" dirty="0"/>
              <a:t>) e Passport (</a:t>
            </a:r>
            <a:r>
              <a:rPr lang="en-US" sz="1800" dirty="0">
                <a:hlinkClick r:id="rId3"/>
              </a:rPr>
              <a:t>http://www.passportjs.org</a:t>
            </a:r>
            <a:r>
              <a:rPr lang="en-US" sz="1800" dirty="0"/>
              <a:t>) per </a:t>
            </a:r>
            <a:r>
              <a:rPr lang="en-US" sz="1800" dirty="0" err="1"/>
              <a:t>applicazioni</a:t>
            </a:r>
            <a:r>
              <a:rPr lang="en-US" sz="1800" dirty="0"/>
              <a:t> NodeJS</a:t>
            </a:r>
          </a:p>
          <a:p>
            <a:r>
              <a:rPr lang="en-US" sz="1800" dirty="0"/>
              <a:t>Spring Cloud </a:t>
            </a:r>
            <a:r>
              <a:rPr lang="en-US" sz="1800" dirty="0" err="1"/>
              <a:t>utilizza</a:t>
            </a:r>
            <a:r>
              <a:rPr lang="en-US" sz="1800" dirty="0"/>
              <a:t> </a:t>
            </a:r>
            <a:r>
              <a:rPr lang="en-US" sz="1800" dirty="0" err="1"/>
              <a:t>Sprinig</a:t>
            </a:r>
            <a:r>
              <a:rPr lang="en-US" sz="1800" dirty="0"/>
              <a:t> Security.</a:t>
            </a:r>
            <a:endParaRPr lang="it-IT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046E0-7337-4A5B-9A7D-3D11E374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9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Microservices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0128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5F0C-62DB-44D8-8A40-043B37D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Cloud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CE6A-0454-420D-97BB-4FDFB21A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66799"/>
            <a:ext cx="7727871" cy="3283607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dirty="0"/>
              <a:t>Spring Security </a:t>
            </a:r>
            <a:r>
              <a:rPr lang="en-US" sz="1800" dirty="0" err="1"/>
              <a:t>implementa</a:t>
            </a:r>
            <a:r>
              <a:rPr lang="en-US" sz="1800" dirty="0"/>
              <a:t> una security token-based per </a:t>
            </a:r>
            <a:r>
              <a:rPr lang="en-US" sz="1800" dirty="0" err="1"/>
              <a:t>applicazioni</a:t>
            </a:r>
            <a:r>
              <a:rPr lang="en-US" sz="1800" dirty="0"/>
              <a:t> Spring Boot.</a:t>
            </a:r>
          </a:p>
          <a:p>
            <a:r>
              <a:rPr lang="en-US" sz="1800" dirty="0"/>
              <a:t>Spring Cloud Security integra Spring Security con alter component </a:t>
            </a:r>
            <a:r>
              <a:rPr lang="en-US" sz="1800" dirty="0" err="1"/>
              <a:t>nell’ambiente</a:t>
            </a:r>
            <a:r>
              <a:rPr lang="en-US" sz="1800" dirty="0"/>
              <a:t> Spring Cloud (Eureka, </a:t>
            </a:r>
            <a:r>
              <a:rPr lang="en-US" sz="1800" dirty="0" err="1"/>
              <a:t>Zuul</a:t>
            </a:r>
            <a:r>
              <a:rPr lang="en-US" sz="1800" dirty="0"/>
              <a:t>, etc.)</a:t>
            </a:r>
          </a:p>
          <a:p>
            <a:r>
              <a:rPr lang="en-US" sz="1800" dirty="0"/>
              <a:t>In </a:t>
            </a:r>
            <a:r>
              <a:rPr lang="en-US" sz="1800" dirty="0" err="1"/>
              <a:t>particolare</a:t>
            </a:r>
            <a:r>
              <a:rPr lang="en-US" sz="1800" dirty="0"/>
              <a:t>, </a:t>
            </a:r>
            <a:r>
              <a:rPr lang="en-US" sz="1800" dirty="0" err="1"/>
              <a:t>facilita</a:t>
            </a:r>
            <a:r>
              <a:rPr lang="en-US" sz="1800" dirty="0"/>
              <a:t> </a:t>
            </a:r>
            <a:r>
              <a:rPr lang="en-US" sz="1800" dirty="0" err="1"/>
              <a:t>l’utilizzo</a:t>
            </a:r>
            <a:r>
              <a:rPr lang="en-US" sz="1800" dirty="0"/>
              <a:t> </a:t>
            </a:r>
            <a:r>
              <a:rPr lang="en-US" sz="1800" dirty="0" err="1"/>
              <a:t>dell’SSO</a:t>
            </a:r>
            <a:r>
              <a:rPr lang="en-US" sz="1800" dirty="0"/>
              <a:t> </a:t>
            </a:r>
            <a:r>
              <a:rPr lang="en-US" sz="1800" dirty="0" err="1"/>
              <a:t>basato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OAuth 2.0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046E0-7337-4A5B-9A7D-3D11E374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40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6C3-F4AB-43D0-B1C3-F6EB560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616E-6C14-4899-99C7-DA8131D8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82979"/>
            <a:ext cx="7727871" cy="33674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La </a:t>
            </a:r>
            <a:r>
              <a:rPr lang="en-US" sz="1600" i="1" dirty="0"/>
              <a:t>Security </a:t>
            </a:r>
            <a:r>
              <a:rPr lang="en-US" sz="1600" dirty="0"/>
              <a:t>è un </a:t>
            </a:r>
            <a:r>
              <a:rPr lang="en-US" sz="1600" dirty="0" err="1"/>
              <a:t>aspetto</a:t>
            </a:r>
            <a:r>
              <a:rPr lang="en-US" sz="1600" dirty="0"/>
              <a:t> </a:t>
            </a:r>
            <a:r>
              <a:rPr lang="en-US" sz="1600" dirty="0" err="1"/>
              <a:t>essenziale</a:t>
            </a:r>
            <a:r>
              <a:rPr lang="en-US" sz="1600" dirty="0"/>
              <a:t> per lo </a:t>
            </a:r>
            <a:r>
              <a:rPr lang="en-US" sz="1600" dirty="0" err="1"/>
              <a:t>sviluppo</a:t>
            </a:r>
            <a:r>
              <a:rPr lang="en-US" sz="1600" dirty="0"/>
              <a:t> di </a:t>
            </a:r>
            <a:r>
              <a:rPr lang="en-US" sz="1600" dirty="0" err="1"/>
              <a:t>un’applicazione</a:t>
            </a:r>
            <a:r>
              <a:rPr lang="en-US" sz="1600" dirty="0"/>
              <a:t>. </a:t>
            </a:r>
            <a:r>
              <a:rPr lang="en-US" sz="1600" dirty="0" err="1"/>
              <a:t>L’argomento</a:t>
            </a:r>
            <a:r>
              <a:rPr lang="en-US" sz="1600" dirty="0"/>
              <a:t> security </a:t>
            </a:r>
            <a:r>
              <a:rPr lang="en-US" sz="1600" dirty="0" err="1"/>
              <a:t>tocca</a:t>
            </a:r>
            <a:r>
              <a:rPr lang="en-US" sz="1600" dirty="0"/>
              <a:t> </a:t>
            </a:r>
            <a:r>
              <a:rPr lang="en-US" sz="1600" dirty="0" err="1"/>
              <a:t>diversi</a:t>
            </a:r>
            <a:r>
              <a:rPr lang="en-US" sz="1600" dirty="0"/>
              <a:t> </a:t>
            </a:r>
            <a:r>
              <a:rPr lang="en-US" sz="1600" dirty="0" err="1"/>
              <a:t>aspetti</a:t>
            </a:r>
            <a:r>
              <a:rPr lang="en-US" sz="1600" dirty="0"/>
              <a:t>:</a:t>
            </a:r>
          </a:p>
          <a:p>
            <a:r>
              <a:rPr lang="en-US" sz="1600" dirty="0" err="1"/>
              <a:t>sicurezza</a:t>
            </a:r>
            <a:r>
              <a:rPr lang="en-US" sz="1600" dirty="0"/>
              <a:t> </a:t>
            </a:r>
            <a:r>
              <a:rPr lang="en-US" sz="1600" dirty="0" err="1"/>
              <a:t>fisica</a:t>
            </a:r>
            <a:r>
              <a:rPr lang="en-US" sz="1600" dirty="0"/>
              <a:t> </a:t>
            </a:r>
            <a:r>
              <a:rPr lang="en-US" sz="1600" dirty="0" err="1"/>
              <a:t>dell’hardware</a:t>
            </a:r>
            <a:endParaRPr lang="en-US" sz="1600" dirty="0"/>
          </a:p>
          <a:p>
            <a:r>
              <a:rPr lang="en-US" sz="1600" dirty="0" err="1"/>
              <a:t>comunicazione</a:t>
            </a:r>
            <a:r>
              <a:rPr lang="en-US" sz="1600" dirty="0"/>
              <a:t> </a:t>
            </a:r>
            <a:r>
              <a:rPr lang="en-US" sz="1600" dirty="0" err="1"/>
              <a:t>sicura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; </a:t>
            </a:r>
            <a:r>
              <a:rPr lang="en-US" sz="1600" dirty="0" err="1"/>
              <a:t>crittografia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in </a:t>
            </a:r>
            <a:r>
              <a:rPr lang="en-US" sz="1600" dirty="0" err="1"/>
              <a:t>transito</a:t>
            </a:r>
            <a:r>
              <a:rPr lang="en-US" sz="1600" dirty="0"/>
              <a:t> e a </a:t>
            </a:r>
            <a:r>
              <a:rPr lang="en-US" sz="1600" dirty="0" err="1"/>
              <a:t>riposo</a:t>
            </a:r>
            <a:r>
              <a:rPr lang="en-US" sz="1600" dirty="0"/>
              <a:t>; </a:t>
            </a:r>
            <a:r>
              <a:rPr lang="en-US" sz="1600" dirty="0" err="1"/>
              <a:t>idealmente</a:t>
            </a:r>
            <a:r>
              <a:rPr lang="en-US" sz="1600" dirty="0"/>
              <a:t>, </a:t>
            </a:r>
            <a:r>
              <a:rPr lang="en-US" sz="1600" dirty="0" err="1"/>
              <a:t>tutte</a:t>
            </a:r>
            <a:r>
              <a:rPr lang="en-US" sz="1600" dirty="0"/>
              <a:t> le </a:t>
            </a:r>
            <a:r>
              <a:rPr lang="en-US" sz="1600" dirty="0" err="1"/>
              <a:t>comunicazioni</a:t>
            </a:r>
            <a:r>
              <a:rPr lang="en-US" sz="1600" dirty="0"/>
              <a:t> </a:t>
            </a:r>
            <a:r>
              <a:rPr lang="en-US" sz="1600" dirty="0" err="1"/>
              <a:t>dovrebbero</a:t>
            </a:r>
            <a:r>
              <a:rPr lang="en-US" sz="1600" dirty="0"/>
              <a:t> come </a:t>
            </a:r>
            <a:r>
              <a:rPr lang="en-US" sz="1600" dirty="0" err="1"/>
              <a:t>minimo</a:t>
            </a:r>
            <a:r>
              <a:rPr lang="en-US" sz="1600" dirty="0"/>
              <a:t> </a:t>
            </a:r>
            <a:r>
              <a:rPr lang="en-US" sz="1600" dirty="0" err="1"/>
              <a:t>passare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canali</a:t>
            </a:r>
            <a:r>
              <a:rPr lang="en-US" sz="1600" dirty="0"/>
              <a:t> TSL.</a:t>
            </a:r>
          </a:p>
          <a:p>
            <a:r>
              <a:rPr lang="en-US" sz="1600" dirty="0" err="1"/>
              <a:t>autenticazione</a:t>
            </a:r>
            <a:r>
              <a:rPr lang="en-US" sz="1600" dirty="0"/>
              <a:t> ed </a:t>
            </a:r>
            <a:r>
              <a:rPr lang="en-US" sz="1600" dirty="0" err="1"/>
              <a:t>autorizzazione</a:t>
            </a:r>
            <a:r>
              <a:rPr lang="en-US" sz="1600" dirty="0"/>
              <a:t>: </a:t>
            </a:r>
            <a:r>
              <a:rPr lang="en-US" sz="1600" dirty="0" err="1"/>
              <a:t>verifica</a:t>
            </a:r>
            <a:r>
              <a:rPr lang="en-US" sz="1600" dirty="0"/>
              <a:t> </a:t>
            </a:r>
            <a:r>
              <a:rPr lang="en-US" sz="1600" dirty="0" err="1"/>
              <a:t>dell’identità</a:t>
            </a:r>
            <a:r>
              <a:rPr lang="en-US" sz="1600" dirty="0"/>
              <a:t> </a:t>
            </a:r>
            <a:r>
              <a:rPr lang="en-US" sz="1600" dirty="0" err="1"/>
              <a:t>dell’utente</a:t>
            </a:r>
            <a:r>
              <a:rPr lang="en-US" sz="1600" dirty="0"/>
              <a:t> o </a:t>
            </a:r>
            <a:r>
              <a:rPr lang="en-US" sz="1600" dirty="0" err="1"/>
              <a:t>applicazione</a:t>
            </a:r>
            <a:r>
              <a:rPr lang="en-US" sz="1600" dirty="0"/>
              <a:t> (</a:t>
            </a:r>
            <a:r>
              <a:rPr lang="en-US" sz="1600" i="1" dirty="0"/>
              <a:t>principal</a:t>
            </a:r>
            <a:r>
              <a:rPr lang="en-US" sz="1600" dirty="0"/>
              <a:t>)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sta</a:t>
            </a:r>
            <a:r>
              <a:rPr lang="en-US" sz="1600" dirty="0"/>
              <a:t> </a:t>
            </a:r>
            <a:r>
              <a:rPr lang="en-US" sz="1600" dirty="0" err="1"/>
              <a:t>tentando</a:t>
            </a:r>
            <a:r>
              <a:rPr lang="en-US" sz="1600" dirty="0"/>
              <a:t> </a:t>
            </a:r>
            <a:r>
              <a:rPr lang="en-US" sz="1600" dirty="0" err="1"/>
              <a:t>l’accesso</a:t>
            </a:r>
            <a:r>
              <a:rPr lang="en-US" sz="1600" dirty="0"/>
              <a:t> ad un </a:t>
            </a:r>
            <a:r>
              <a:rPr lang="en-US" sz="1600" dirty="0" err="1"/>
              <a:t>servizio</a:t>
            </a:r>
            <a:r>
              <a:rPr lang="en-US" sz="1600" dirty="0"/>
              <a:t> e </a:t>
            </a:r>
            <a:r>
              <a:rPr lang="en-US" sz="1600" dirty="0" err="1"/>
              <a:t>verifica</a:t>
            </a:r>
            <a:r>
              <a:rPr lang="en-US" sz="1600" dirty="0"/>
              <a:t> del </a:t>
            </a:r>
            <a:r>
              <a:rPr lang="en-US" sz="1600" dirty="0" err="1"/>
              <a:t>possesso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necessaria</a:t>
            </a:r>
            <a:r>
              <a:rPr lang="en-US" sz="1600" dirty="0"/>
              <a:t> </a:t>
            </a:r>
            <a:r>
              <a:rPr lang="en-US" sz="1600" dirty="0" err="1"/>
              <a:t>autorizzazione</a:t>
            </a:r>
            <a:r>
              <a:rPr lang="en-US" sz="1600" dirty="0"/>
              <a:t> ad </a:t>
            </a:r>
            <a:r>
              <a:rPr lang="en-US" sz="1600" dirty="0" err="1"/>
              <a:t>eseguire</a:t>
            </a:r>
            <a:r>
              <a:rPr lang="en-US" sz="1600" dirty="0"/>
              <a:t> </a:t>
            </a:r>
            <a:r>
              <a:rPr lang="en-US" sz="1600" dirty="0" err="1"/>
              <a:t>l’operazione</a:t>
            </a:r>
            <a:r>
              <a:rPr lang="en-US" sz="1600" dirty="0"/>
              <a:t> desiderata.</a:t>
            </a:r>
          </a:p>
          <a:p>
            <a:r>
              <a:rPr lang="en-US" sz="1600" dirty="0"/>
              <a:t>auditing: </a:t>
            </a:r>
            <a:r>
              <a:rPr lang="en-US" sz="1600" dirty="0" err="1"/>
              <a:t>tnere</a:t>
            </a:r>
            <a:r>
              <a:rPr lang="en-US" sz="1600" dirty="0"/>
              <a:t> </a:t>
            </a:r>
            <a:r>
              <a:rPr lang="en-US" sz="1600" dirty="0" err="1"/>
              <a:t>traccia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operazioni</a:t>
            </a:r>
            <a:r>
              <a:rPr lang="en-US" sz="1600" dirty="0"/>
              <a:t> </a:t>
            </a:r>
            <a:r>
              <a:rPr lang="en-US" sz="1600" dirty="0" err="1"/>
              <a:t>eseguite</a:t>
            </a:r>
            <a:r>
              <a:rPr lang="en-US" sz="1600" dirty="0"/>
              <a:t> per </a:t>
            </a:r>
            <a:r>
              <a:rPr lang="en-US" sz="1600" dirty="0" err="1"/>
              <a:t>analizzare</a:t>
            </a:r>
            <a:r>
              <a:rPr lang="en-US" sz="1600" dirty="0"/>
              <a:t> </a:t>
            </a:r>
            <a:r>
              <a:rPr lang="en-US" sz="1600" err="1"/>
              <a:t>possibili</a:t>
            </a:r>
            <a:r>
              <a:rPr lang="en-US" sz="1600"/>
              <a:t> problemi </a:t>
            </a:r>
            <a:r>
              <a:rPr lang="en-US" sz="1600" dirty="0"/>
              <a:t>di </a:t>
            </a:r>
            <a:r>
              <a:rPr lang="en-US" sz="1600" dirty="0" err="1"/>
              <a:t>sicurezza</a:t>
            </a:r>
            <a:endParaRPr lang="en-US" sz="1600" dirty="0"/>
          </a:p>
          <a:p>
            <a:r>
              <a:rPr lang="it-IT" sz="1600" dirty="0"/>
              <a:t>politiche di aggiornamento e patching del software</a:t>
            </a:r>
          </a:p>
          <a:p>
            <a:r>
              <a:rPr lang="en-US" sz="1600" dirty="0"/>
              <a:t>etc.</a:t>
            </a:r>
          </a:p>
          <a:p>
            <a:endParaRPr lang="en-US" sz="1600" dirty="0"/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044E7-0E6C-4F28-8088-4753C8AA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17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46C3-F4AB-43D0-B1C3-F6EB560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in architetture a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616E-6C14-4899-99C7-DA8131D8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82979"/>
            <a:ext cx="7727871" cy="336742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1600" dirty="0" err="1"/>
              <a:t>Molti</a:t>
            </a:r>
            <a:r>
              <a:rPr lang="en-US" sz="1600" dirty="0"/>
              <a:t> </a:t>
            </a:r>
            <a:r>
              <a:rPr lang="en-US" sz="1600" dirty="0" err="1"/>
              <a:t>aspetti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gestione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security in </a:t>
            </a:r>
            <a:r>
              <a:rPr lang="en-US" sz="1600" dirty="0" err="1"/>
              <a:t>un’architettura</a:t>
            </a:r>
            <a:r>
              <a:rPr lang="en-US" sz="1600" dirty="0"/>
              <a:t> a microservices non </a:t>
            </a:r>
            <a:r>
              <a:rPr lang="en-US" sz="1600" dirty="0" err="1"/>
              <a:t>sono</a:t>
            </a:r>
            <a:r>
              <a:rPr lang="en-US" sz="1600" dirty="0"/>
              <a:t> molto </a:t>
            </a:r>
            <a:r>
              <a:rPr lang="en-US" sz="1600" dirty="0" err="1"/>
              <a:t>diversi</a:t>
            </a:r>
            <a:r>
              <a:rPr lang="en-US" sz="1600" dirty="0"/>
              <a:t> rispetto ad </a:t>
            </a:r>
            <a:r>
              <a:rPr lang="en-US" sz="1600" dirty="0" err="1"/>
              <a:t>un’applicazione</a:t>
            </a:r>
            <a:r>
              <a:rPr lang="en-US" sz="1600" dirty="0"/>
              <a:t> </a:t>
            </a:r>
            <a:r>
              <a:rPr lang="en-US" sz="1600" dirty="0" err="1"/>
              <a:t>tradizionale</a:t>
            </a: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Ci </a:t>
            </a: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però</a:t>
            </a:r>
            <a:r>
              <a:rPr lang="en-US" sz="1600" dirty="0"/>
              <a:t> </a:t>
            </a:r>
            <a:r>
              <a:rPr lang="en-US" sz="1600" dirty="0" err="1"/>
              <a:t>alcune</a:t>
            </a:r>
            <a:r>
              <a:rPr lang="en-US" sz="1600" dirty="0"/>
              <a:t> </a:t>
            </a:r>
            <a:r>
              <a:rPr lang="en-US" sz="1600" dirty="0" err="1"/>
              <a:t>criticalità</a:t>
            </a:r>
            <a:r>
              <a:rPr lang="en-US" sz="1600" dirty="0"/>
              <a:t> da </a:t>
            </a:r>
            <a:r>
              <a:rPr lang="en-US" sz="1600" dirty="0" err="1"/>
              <a:t>tenere</a:t>
            </a:r>
            <a:r>
              <a:rPr lang="en-US" sz="1600" dirty="0"/>
              <a:t> in </a:t>
            </a:r>
            <a:r>
              <a:rPr lang="en-US" sz="1600" dirty="0" err="1"/>
              <a:t>considerazione</a:t>
            </a:r>
            <a:r>
              <a:rPr lang="en-US" sz="1600" dirty="0"/>
              <a:t>, </a:t>
            </a:r>
            <a:r>
              <a:rPr lang="en-US" sz="1600" dirty="0" err="1"/>
              <a:t>dovute</a:t>
            </a:r>
            <a:r>
              <a:rPr lang="en-US" sz="1600" dirty="0"/>
              <a:t> al </a:t>
            </a:r>
            <a:r>
              <a:rPr lang="en-US" sz="1600" dirty="0" err="1"/>
              <a:t>fatto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questo</a:t>
            </a:r>
            <a:r>
              <a:rPr lang="en-US" sz="1600" dirty="0"/>
              <a:t> </a:t>
            </a:r>
            <a:r>
              <a:rPr lang="en-US" sz="1600" dirty="0" err="1"/>
              <a:t>tipo</a:t>
            </a:r>
            <a:r>
              <a:rPr lang="en-US" sz="1600" dirty="0"/>
              <a:t> di </a:t>
            </a:r>
            <a:r>
              <a:rPr lang="en-US" sz="1600" dirty="0" err="1"/>
              <a:t>architettura</a:t>
            </a:r>
            <a:r>
              <a:rPr lang="en-US" sz="1600" dirty="0"/>
              <a:t> </a:t>
            </a:r>
            <a:r>
              <a:rPr lang="en-US" sz="1600" dirty="0" err="1"/>
              <a:t>fornisce</a:t>
            </a:r>
            <a:r>
              <a:rPr lang="en-US" sz="1600" dirty="0"/>
              <a:t> una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ampia</a:t>
            </a:r>
            <a:r>
              <a:rPr lang="en-US" sz="1600" dirty="0"/>
              <a:t> “</a:t>
            </a:r>
            <a:r>
              <a:rPr lang="en-US" sz="1600" dirty="0" err="1"/>
              <a:t>superficie</a:t>
            </a:r>
            <a:r>
              <a:rPr lang="en-US" sz="1600" dirty="0"/>
              <a:t> </a:t>
            </a:r>
            <a:r>
              <a:rPr lang="en-US" sz="1600" dirty="0" err="1"/>
              <a:t>d’attacco</a:t>
            </a:r>
            <a:r>
              <a:rPr lang="en-US" sz="1600" dirty="0"/>
              <a:t>”: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E’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passare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</a:t>
            </a:r>
            <a:r>
              <a:rPr lang="en-US" sz="1600" dirty="0" err="1"/>
              <a:t>sull’identity</a:t>
            </a:r>
            <a:r>
              <a:rPr lang="en-US" sz="1600" dirty="0"/>
              <a:t> da un </a:t>
            </a:r>
            <a:r>
              <a:rPr lang="en-US" sz="1600" dirty="0" err="1"/>
              <a:t>servizio</a:t>
            </a:r>
            <a:r>
              <a:rPr lang="en-US" sz="1600" dirty="0"/>
              <a:t> ad un </a:t>
            </a:r>
            <a:r>
              <a:rPr lang="en-US" sz="1600" dirty="0" err="1"/>
              <a:t>altro</a:t>
            </a:r>
            <a:endParaRPr lang="en-US" sz="1600" dirty="0"/>
          </a:p>
          <a:p>
            <a:pPr lvl="1"/>
            <a:r>
              <a:rPr lang="en-US" sz="1600" dirty="0" err="1"/>
              <a:t>Spesso</a:t>
            </a:r>
            <a:r>
              <a:rPr lang="en-US" sz="1600" dirty="0"/>
              <a:t> è </a:t>
            </a:r>
            <a:r>
              <a:rPr lang="en-US" sz="1600" dirty="0" err="1"/>
              <a:t>necessario</a:t>
            </a:r>
            <a:r>
              <a:rPr lang="en-US" sz="1600" dirty="0"/>
              <a:t> </a:t>
            </a:r>
            <a:r>
              <a:rPr lang="en-US" sz="1600" dirty="0" err="1"/>
              <a:t>accedere</a:t>
            </a:r>
            <a:r>
              <a:rPr lang="en-US" sz="1600" dirty="0"/>
              <a:t> a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esterni</a:t>
            </a:r>
            <a:r>
              <a:rPr lang="en-US" sz="1600" dirty="0"/>
              <a:t> come message brokers o database.</a:t>
            </a:r>
          </a:p>
          <a:p>
            <a:pPr lvl="1"/>
            <a:r>
              <a:rPr lang="en-US" sz="1600" dirty="0"/>
              <a:t>Network location e </a:t>
            </a:r>
            <a:r>
              <a:rPr lang="en-US" sz="1600" dirty="0" err="1"/>
              <a:t>credenziali</a:t>
            </a:r>
            <a:r>
              <a:rPr lang="en-US" sz="1600" dirty="0"/>
              <a:t> di </a:t>
            </a:r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servizio</a:t>
            </a:r>
            <a:r>
              <a:rPr lang="en-US" sz="1600" dirty="0"/>
              <a:t> </a:t>
            </a:r>
            <a:r>
              <a:rPr lang="en-US" sz="1600" dirty="0" err="1"/>
              <a:t>spesso</a:t>
            </a:r>
            <a:r>
              <a:rPr lang="en-US" sz="1600" dirty="0"/>
              <a:t> </a:t>
            </a:r>
            <a:r>
              <a:rPr lang="en-US" sz="1600" dirty="0" err="1"/>
              <a:t>dipendono</a:t>
            </a:r>
            <a:r>
              <a:rPr lang="en-US" sz="1600" dirty="0"/>
              <a:t> </a:t>
            </a:r>
            <a:r>
              <a:rPr lang="en-US" sz="1600" dirty="0" err="1"/>
              <a:t>dall’ambiente</a:t>
            </a:r>
            <a:r>
              <a:rPr lang="en-US" sz="1600" dirty="0"/>
              <a:t> </a:t>
            </a:r>
            <a:r>
              <a:rPr lang="en-US" sz="1600" dirty="0" err="1"/>
              <a:t>all’interno</a:t>
            </a:r>
            <a:r>
              <a:rPr lang="en-US" sz="1600" dirty="0"/>
              <a:t> del quale </a:t>
            </a:r>
            <a:r>
              <a:rPr lang="en-US" sz="1600" dirty="0" err="1"/>
              <a:t>il</a:t>
            </a:r>
            <a:r>
              <a:rPr lang="en-US" sz="1600" dirty="0"/>
              <a:t> </a:t>
            </a:r>
            <a:r>
              <a:rPr lang="en-US" sz="1600" dirty="0" err="1"/>
              <a:t>servizio</a:t>
            </a:r>
            <a:r>
              <a:rPr lang="en-US" sz="1600" dirty="0"/>
              <a:t> è in </a:t>
            </a:r>
            <a:r>
              <a:rPr lang="en-US" sz="1600" dirty="0" err="1"/>
              <a:t>esecuzione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044E7-0E6C-4F28-8088-4753C8AA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5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D533-6562-4863-85CE-BEDCD52D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Autenticazione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34065-E8D2-43D4-86BA-4911CDF1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639FB6-296C-471C-829A-AF773CE880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5950" y="1120140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In applicazioni classiche:</a:t>
            </a:r>
          </a:p>
          <a:p>
            <a:r>
              <a:rPr lang="en-US" sz="1800" dirty="0" err="1"/>
              <a:t>Un’aspetto</a:t>
            </a:r>
            <a:r>
              <a:rPr lang="en-US" sz="1800" dirty="0"/>
              <a:t> </a:t>
            </a:r>
            <a:r>
              <a:rPr lang="en-US" sz="1800" dirty="0" err="1"/>
              <a:t>chiave</a:t>
            </a:r>
            <a:r>
              <a:rPr lang="en-US" sz="1800" dirty="0"/>
              <a:t> è </a:t>
            </a:r>
            <a:r>
              <a:rPr lang="en-US" sz="1800" dirty="0" err="1"/>
              <a:t>rappresentato</a:t>
            </a:r>
            <a:r>
              <a:rPr lang="en-US" sz="1800" dirty="0"/>
              <a:t> dal </a:t>
            </a:r>
            <a:r>
              <a:rPr lang="en-US" sz="1800" dirty="0" err="1"/>
              <a:t>concetto</a:t>
            </a:r>
            <a:r>
              <a:rPr lang="en-US" sz="1800" dirty="0"/>
              <a:t> di </a:t>
            </a:r>
            <a:r>
              <a:rPr lang="en-US" sz="1800" i="1" dirty="0" err="1"/>
              <a:t>sessione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memorizza</a:t>
            </a:r>
            <a:r>
              <a:rPr lang="en-US" sz="1800" dirty="0"/>
              <a:t> </a:t>
            </a:r>
            <a:r>
              <a:rPr lang="en-US" sz="1800" dirty="0" err="1"/>
              <a:t>l’identità</a:t>
            </a:r>
            <a:r>
              <a:rPr lang="en-US" sz="1800" dirty="0"/>
              <a:t> ed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ruolo</a:t>
            </a:r>
            <a:r>
              <a:rPr lang="en-US" sz="1800" dirty="0"/>
              <a:t> del principal. </a:t>
            </a:r>
          </a:p>
          <a:p>
            <a:r>
              <a:rPr lang="en-US" sz="1800" dirty="0" err="1"/>
              <a:t>Solitamente</a:t>
            </a:r>
            <a:r>
              <a:rPr lang="en-US" sz="1800" dirty="0"/>
              <a:t> la </a:t>
            </a:r>
            <a:r>
              <a:rPr lang="en-US" sz="1800" dirty="0" err="1"/>
              <a:t>sessione</a:t>
            </a:r>
            <a:r>
              <a:rPr lang="en-US" sz="1800" dirty="0"/>
              <a:t> è un </a:t>
            </a:r>
            <a:r>
              <a:rPr lang="en-US" sz="1800" dirty="0" err="1"/>
              <a:t>oggetto</a:t>
            </a:r>
            <a:r>
              <a:rPr lang="en-US" sz="1800" dirty="0"/>
              <a:t> in-memory (es: </a:t>
            </a:r>
            <a:r>
              <a:rPr lang="en-US" sz="1800" dirty="0" err="1"/>
              <a:t>HttpSession</a:t>
            </a:r>
            <a:r>
              <a:rPr lang="en-US" sz="1800" dirty="0"/>
              <a:t> in </a:t>
            </a:r>
            <a:r>
              <a:rPr lang="en-US" sz="1800" dirty="0" err="1"/>
              <a:t>applicazioni</a:t>
            </a:r>
            <a:r>
              <a:rPr lang="en-US" sz="1800" dirty="0"/>
              <a:t> JEE)</a:t>
            </a:r>
          </a:p>
          <a:p>
            <a:r>
              <a:rPr lang="it-IT" sz="1800" dirty="0"/>
              <a:t>Una sessione è identificata da un </a:t>
            </a:r>
            <a:r>
              <a:rPr lang="it-IT" sz="1800" i="1" dirty="0"/>
              <a:t>session token, </a:t>
            </a:r>
            <a:r>
              <a:rPr lang="it-IT" sz="1800" dirty="0"/>
              <a:t>incluso dal client in ogni richiesta. Di solito un token </a:t>
            </a:r>
            <a:r>
              <a:rPr lang="it-IT" sz="1800" i="1" dirty="0"/>
              <a:t>opaco</a:t>
            </a:r>
            <a:r>
              <a:rPr lang="it-IT" sz="1800" dirty="0"/>
              <a:t> come un numero random crittograficamente forte (JSESSIONID).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4973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BB371-985F-41F8-A2C8-5B8E8F5F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94A0FA5-4FA6-4236-BE82-AD10CB0EA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422697"/>
              </p:ext>
            </p:extLst>
          </p:nvPr>
        </p:nvGraphicFramePr>
        <p:xfrm>
          <a:off x="792798" y="470218"/>
          <a:ext cx="7579042" cy="38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4" imgW="19657080" imgH="9980640" progId="">
                  <p:embed/>
                </p:oleObj>
              </mc:Choice>
              <mc:Fallback>
                <p:oleObj r:id="rId4" imgW="19657080" imgH="9980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2798" y="470218"/>
                        <a:ext cx="7579042" cy="38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96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F49B-3A99-4676-BB38-749C5FF1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AuthN/Z in un’architettura a microservizi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5196-E3D1-4C67-90C1-9849FC9B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82B4B-E7A3-46CF-8628-BED2419097DE}"/>
              </a:ext>
            </a:extLst>
          </p:cNvPr>
          <p:cNvSpPr txBox="1">
            <a:spLocks/>
          </p:cNvSpPr>
          <p:nvPr/>
        </p:nvSpPr>
        <p:spPr>
          <a:xfrm>
            <a:off x="615950" y="90986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Un’architettura a microservizi è un’architettura distribuita, per cui non possiamo semplicemente replicare la struttura vista per applicazioni tradizionali.</a:t>
            </a:r>
          </a:p>
          <a:p>
            <a:r>
              <a:rPr lang="it-IT" sz="1800" i="1" dirty="0"/>
              <a:t>In-memory security context: </a:t>
            </a:r>
            <a:r>
              <a:rPr lang="en-US" sz="1800" dirty="0"/>
              <a:t>I </a:t>
            </a:r>
            <a:r>
              <a:rPr lang="en-US" sz="1800" dirty="0" err="1"/>
              <a:t>servizi</a:t>
            </a:r>
            <a:r>
              <a:rPr lang="en-US" sz="1800" dirty="0"/>
              <a:t> non </a:t>
            </a:r>
            <a:r>
              <a:rPr lang="en-US" sz="1800" dirty="0" err="1"/>
              <a:t>hanno</a:t>
            </a:r>
            <a:r>
              <a:rPr lang="en-US" sz="1800" dirty="0"/>
              <a:t> accesso ad una </a:t>
            </a:r>
            <a:r>
              <a:rPr lang="en-US" sz="1800" dirty="0" err="1"/>
              <a:t>memoria</a:t>
            </a:r>
            <a:r>
              <a:rPr lang="en-US" sz="1800" dirty="0"/>
              <a:t> </a:t>
            </a:r>
            <a:r>
              <a:rPr lang="en-US" sz="1800" dirty="0" err="1"/>
              <a:t>condivisa</a:t>
            </a:r>
            <a:r>
              <a:rPr lang="en-US" sz="1800" dirty="0"/>
              <a:t>, per cui non </a:t>
            </a:r>
            <a:r>
              <a:rPr lang="en-US" sz="1800" dirty="0" err="1"/>
              <a:t>possono</a:t>
            </a:r>
            <a:r>
              <a:rPr lang="en-US" sz="1800" dirty="0"/>
              <a:t> </a:t>
            </a:r>
            <a:r>
              <a:rPr lang="en-US" sz="1800" dirty="0" err="1"/>
              <a:t>utilizzare</a:t>
            </a:r>
            <a:r>
              <a:rPr lang="en-US" sz="1800" dirty="0"/>
              <a:t> </a:t>
            </a:r>
            <a:r>
              <a:rPr lang="en-US" sz="1800" dirty="0" err="1"/>
              <a:t>questo</a:t>
            </a:r>
            <a:r>
              <a:rPr lang="en-US" sz="1800" dirty="0"/>
              <a:t> </a:t>
            </a:r>
            <a:r>
              <a:rPr lang="en-US" sz="1800" dirty="0" err="1"/>
              <a:t>meccanismo</a:t>
            </a:r>
            <a:r>
              <a:rPr lang="en-US" sz="1800" dirty="0"/>
              <a:t> per </a:t>
            </a:r>
            <a:r>
              <a:rPr lang="en-US" sz="1800" dirty="0" err="1"/>
              <a:t>condividere</a:t>
            </a:r>
            <a:r>
              <a:rPr lang="en-US" sz="1800" dirty="0"/>
              <a:t> la user identity</a:t>
            </a:r>
            <a:endParaRPr lang="it-IT" sz="1800" dirty="0"/>
          </a:p>
          <a:p>
            <a:r>
              <a:rPr lang="it-IT" sz="1800" i="1" dirty="0"/>
              <a:t>Gestione centralizzata delle sessioni: </a:t>
            </a:r>
            <a:r>
              <a:rPr lang="it-IT" sz="1800" dirty="0"/>
              <a:t>In teoria, i servizi potrebbero comunque avere accesso ad una sessione centralizzata basata ad es. su un db, ma questo approccio causerebbe accoppiamento eccessivo tra i servizi.</a:t>
            </a:r>
          </a:p>
        </p:txBody>
      </p:sp>
    </p:spTree>
    <p:extLst>
      <p:ext uri="{BB962C8B-B14F-4D97-AF65-F5344CB8AC3E}">
        <p14:creationId xmlns:p14="http://schemas.microsoft.com/office/powerpoint/2010/main" val="127123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F49B-3A99-4676-BB38-749C5FF1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Autenticazione e API Gateway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5196-E3D1-4C67-90C1-9849FC9B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B82B4B-E7A3-46CF-8628-BED2419097DE}"/>
              </a:ext>
            </a:extLst>
          </p:cNvPr>
          <p:cNvSpPr txBox="1">
            <a:spLocks/>
          </p:cNvSpPr>
          <p:nvPr/>
        </p:nvSpPr>
        <p:spPr>
          <a:xfrm>
            <a:off x="615990" y="917481"/>
            <a:ext cx="7727950" cy="323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Un buon approccio consiste in far autenticare l’utente dall’API Gateway.</a:t>
            </a:r>
          </a:p>
          <a:p>
            <a:r>
              <a:rPr lang="it-IT" sz="1800" dirty="0"/>
              <a:t>E’ comunque il punto in cui passano tutte le richieste esterne ai servizi.</a:t>
            </a:r>
          </a:p>
          <a:p>
            <a:r>
              <a:rPr lang="it-IT" sz="1800" dirty="0"/>
              <a:t>La gestione dell’autenticazione nel gateway scherma i client esterni da eventuali meccanismi diversi di autenticazione implementati dai vari servizi.</a:t>
            </a:r>
          </a:p>
          <a:p>
            <a:r>
              <a:rPr lang="it-IT" sz="1800" dirty="0"/>
              <a:t>I client si autenticano presso il gateway. Il gateway ritorna un security token contenente le informazioni sul principal, la sua identità ed i suoi ruoli, che viene passato ai servizi invocati.</a:t>
            </a:r>
          </a:p>
          <a:p>
            <a:r>
              <a:rPr lang="it-IT" sz="1800" dirty="0"/>
              <a:t>I servizi utilizzano il token per validare la richiesta ed ottenere informazione sul principal.</a:t>
            </a:r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12080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BEE2B6-13F8-4C45-AF6A-BED7301C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8EAF9-6FA8-4AE6-B06E-C77D4281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16" y="229490"/>
            <a:ext cx="6690218" cy="44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8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522A60-B69D-4D7B-864C-66A072E1810D}">
  <ds:schemaRefs>
    <ds:schemaRef ds:uri="http://schemas.openxmlformats.org/package/2006/metadata/core-properties"/>
    <ds:schemaRef ds:uri="5f164487-f952-49f5-894b-4d40b1a2b08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c60d23eb-206c-4cae-9c84-f0092b0cd05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1337</Words>
  <Application>Microsoft Office PowerPoint</Application>
  <PresentationFormat>Custom</PresentationFormat>
  <Paragraphs>131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Sniglet</vt:lpstr>
      <vt:lpstr>Tema di Office</vt:lpstr>
      <vt:lpstr>PowerPoint Presentation</vt:lpstr>
      <vt:lpstr>PowerPoint Presentation</vt:lpstr>
      <vt:lpstr>Application Security</vt:lpstr>
      <vt:lpstr>Security in architetture a microservices</vt:lpstr>
      <vt:lpstr>Autenticazione</vt:lpstr>
      <vt:lpstr>PowerPoint Presentation</vt:lpstr>
      <vt:lpstr>AuthN/Z in un’architettura a microservizi</vt:lpstr>
      <vt:lpstr>Autenticazione e API Gateway</vt:lpstr>
      <vt:lpstr>PowerPoint Presentation</vt:lpstr>
      <vt:lpstr>Security Tokens</vt:lpstr>
      <vt:lpstr>Security Tokens: JWT</vt:lpstr>
      <vt:lpstr>PowerPoint Presentation</vt:lpstr>
      <vt:lpstr>OAuth 2.0</vt:lpstr>
      <vt:lpstr>OAuth 2.0 – Concetti chiave</vt:lpstr>
      <vt:lpstr>PowerPoint Presentation</vt:lpstr>
      <vt:lpstr>PowerPoint Presentation</vt:lpstr>
      <vt:lpstr>OAuth 2.0 – Riepilogo</vt:lpstr>
      <vt:lpstr>Autorizzazione</vt:lpstr>
      <vt:lpstr>Frameworks per autenticazione e autorizzazione</vt:lpstr>
      <vt:lpstr>Spring Cloud Security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102</cp:revision>
  <dcterms:created xsi:type="dcterms:W3CDTF">2020-04-10T10:49:32Z</dcterms:created>
  <dcterms:modified xsi:type="dcterms:W3CDTF">2020-05-04T10:01:52Z</dcterms:modified>
</cp:coreProperties>
</file>